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68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6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841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963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731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638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156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114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81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2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561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218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89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423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32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2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925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6D07ED8C-6B8F-447A-8BC0-E79FE257C33B}" type="datetimeFigureOut">
              <a:rPr lang="ru-RU" smtClean="0"/>
              <a:pPr/>
              <a:t>28.06.2023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DC52196F-91F6-497A-AE27-940911940B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15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228" y="476673"/>
            <a:ext cx="8204212" cy="64807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/>
              <a:t/>
            </a:r>
            <a:br>
              <a:rPr lang="ru-RU" sz="1500" dirty="0"/>
            </a:b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Прокуратура </a:t>
            </a:r>
            <a:r>
              <a:rPr lang="ru-RU" sz="1500" dirty="0" smtClean="0"/>
              <a:t>Российской Федерации</a:t>
            </a:r>
            <a:br>
              <a:rPr lang="ru-RU" sz="1500" dirty="0" smtClean="0"/>
            </a:br>
            <a:r>
              <a:rPr lang="ru-RU" sz="1500" dirty="0" smtClean="0"/>
              <a:t>Прокуратура Калужской области</a:t>
            </a:r>
            <a:br>
              <a:rPr lang="ru-RU" sz="1500" dirty="0" smtClean="0"/>
            </a:br>
            <a:r>
              <a:rPr lang="ru-RU" sz="1500" dirty="0" smtClean="0"/>
              <a:t>Прокуратура Малоярославецкого </a:t>
            </a:r>
            <a:r>
              <a:rPr lang="ru-RU" sz="1500" dirty="0" smtClean="0"/>
              <a:t>района</a:t>
            </a:r>
            <a:br>
              <a:rPr lang="ru-RU" sz="1500" dirty="0" smtClean="0"/>
            </a:b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/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1800" dirty="0" smtClean="0">
                <a:latin typeface="Bahnschrift SemiBold Condensed" panose="020B0502040204020203" pitchFamily="34" charset="0"/>
              </a:rPr>
              <a:t>Административная </a:t>
            </a:r>
            <a:r>
              <a:rPr lang="ru-RU" sz="1800" dirty="0" smtClean="0">
                <a:latin typeface="Bahnschrift SemiBold Condensed" panose="020B0502040204020203" pitchFamily="34" charset="0"/>
              </a:rPr>
              <a:t>ответственность за нарушение иностранным гражданином или лицом без гражданства правил въезда либо режима пребывания (проживания) в Российской Федерации</a:t>
            </a:r>
            <a:endParaRPr lang="ru-RU" sz="1800" dirty="0">
              <a:latin typeface="Bahnschrift SemiBold Condensed" panose="020B0502040204020203" pitchFamily="34" charset="0"/>
            </a:endParaRPr>
          </a:p>
        </p:txBody>
      </p:sp>
      <p:sp>
        <p:nvSpPr>
          <p:cNvPr id="1026" name="AutoShape 2" descr="В Самарской области выросла распространенность наркомании среди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47864" y="2492896"/>
            <a:ext cx="5616624" cy="416226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400" dirty="0" smtClean="0"/>
          </a:p>
          <a:p>
            <a:pPr algn="just"/>
            <a:endParaRPr lang="ru-RU" sz="1400" dirty="0"/>
          </a:p>
          <a:p>
            <a:pPr algn="just"/>
            <a:endParaRPr lang="ru-RU" sz="1400" dirty="0" smtClean="0"/>
          </a:p>
          <a:p>
            <a:pPr algn="just"/>
            <a:endParaRPr lang="ru-RU" sz="1400" dirty="0" smtClean="0"/>
          </a:p>
          <a:p>
            <a:pPr algn="just"/>
            <a:endParaRPr lang="ru-RU" sz="1400" dirty="0"/>
          </a:p>
          <a:p>
            <a:pPr algn="just"/>
            <a:r>
              <a:rPr lang="ru-RU" sz="1400" dirty="0" smtClean="0"/>
              <a:t>Статьей </a:t>
            </a:r>
            <a:r>
              <a:rPr lang="ru-RU" sz="1400" dirty="0" smtClean="0"/>
              <a:t>18.8</a:t>
            </a:r>
            <a:r>
              <a:rPr lang="ru-RU" sz="1400" dirty="0" smtClean="0"/>
              <a:t> </a:t>
            </a:r>
            <a:r>
              <a:rPr lang="ru-RU" sz="1400" dirty="0" smtClean="0"/>
              <a:t>Кодекса Российской Федерации об административных правонарушениях предусмотрена ответственность </a:t>
            </a:r>
            <a:r>
              <a:rPr lang="ru-RU" sz="1400" dirty="0" smtClean="0"/>
              <a:t>за </a:t>
            </a:r>
            <a:r>
              <a:rPr lang="ru-RU" sz="1400" dirty="0" smtClean="0"/>
              <a:t>нарушение </a:t>
            </a:r>
            <a:r>
              <a:rPr lang="ru-RU" sz="1400" dirty="0"/>
              <a:t>установленных правил въезда в Российскую </a:t>
            </a:r>
            <a:r>
              <a:rPr lang="ru-RU" sz="1400" dirty="0" smtClean="0"/>
              <a:t>Федерацию, правил </a:t>
            </a:r>
            <a:r>
              <a:rPr lang="ru-RU" sz="1400" dirty="0"/>
              <a:t>миграционного учета, передвижения или порядка выбора места пребывания или жительства, транзитного проезда через территорию Российской Федерации, </a:t>
            </a:r>
            <a:r>
              <a:rPr lang="ru-RU" sz="1400" dirty="0" smtClean="0"/>
              <a:t>неисполнение обязанностей </a:t>
            </a:r>
            <a:r>
              <a:rPr lang="ru-RU" sz="1400" dirty="0"/>
              <a:t>по уведомлению о подтверждении своего проживания в Российской Федерации в случаях, установленных федеральным </a:t>
            </a:r>
            <a:r>
              <a:rPr lang="ru-RU" sz="1400" dirty="0" smtClean="0"/>
              <a:t>законом.</a:t>
            </a:r>
            <a:endParaRPr lang="ru-RU" sz="1400" dirty="0"/>
          </a:p>
          <a:p>
            <a:pPr algn="just"/>
            <a:r>
              <a:rPr lang="ru-RU" sz="1400" dirty="0" smtClean="0"/>
              <a:t>Совершение </a:t>
            </a:r>
            <a:r>
              <a:rPr lang="ru-RU" sz="1400" dirty="0" smtClean="0"/>
              <a:t>данного правонарушения влечет административную ответственность </a:t>
            </a:r>
            <a:r>
              <a:rPr lang="ru-RU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виде </a:t>
            </a:r>
            <a:r>
              <a:rPr lang="ru-RU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административного штрафа </a:t>
            </a:r>
            <a:r>
              <a:rPr lang="ru-RU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размере от двух тысяч до пяти тысяч рублей с административным выдворением за пределы Российской Федерации или без такового.</a:t>
            </a:r>
          </a:p>
          <a:p>
            <a:pPr algn="just"/>
            <a:endParaRPr lang="ru-RU" sz="1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sz="1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sz="1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sz="1400" dirty="0"/>
          </a:p>
          <a:p>
            <a:pPr algn="just"/>
            <a:endParaRPr lang="ru-RU" sz="1400" dirty="0"/>
          </a:p>
          <a:p>
            <a:pPr algn="just"/>
            <a:endParaRPr lang="ru-RU" sz="14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936" y="7937"/>
            <a:ext cx="542857" cy="476672"/>
          </a:xfrm>
          <a:prstGeom prst="rect">
            <a:avLst/>
          </a:prstGeom>
        </p:spPr>
      </p:pic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73" y="4437112"/>
            <a:ext cx="2160240" cy="1947912"/>
          </a:xfr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73" y="2492896"/>
            <a:ext cx="2160240" cy="16561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87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Bahnschrift SemiBold Condensed</vt:lpstr>
      <vt:lpstr>Century Gothic</vt:lpstr>
      <vt:lpstr>Wingdings 3</vt:lpstr>
      <vt:lpstr>Совет директоров</vt:lpstr>
      <vt:lpstr>     Прокуратура Российской Федерации Прокуратура Калужской области Прокуратура Малоярославецкого района  Административная ответственность за нарушение иностранным гражданином или лицом без гражданства правил въезда либо режима пребывания (проживания) в Российской Федерации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Талейкина Ирина Витальевна</cp:lastModifiedBy>
  <cp:revision>8</cp:revision>
  <dcterms:created xsi:type="dcterms:W3CDTF">2020-07-06T05:11:01Z</dcterms:created>
  <dcterms:modified xsi:type="dcterms:W3CDTF">2023-06-28T17:28:37Z</dcterms:modified>
</cp:coreProperties>
</file>